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5" r:id="rId2"/>
    <p:sldId id="257" r:id="rId3"/>
    <p:sldId id="259" r:id="rId4"/>
    <p:sldId id="273" r:id="rId5"/>
    <p:sldId id="275" r:id="rId6"/>
    <p:sldId id="277" r:id="rId7"/>
    <p:sldId id="28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FCD6A79-FADB-4167-AE70-F622B9403D18}">
          <p14:sldIdLst>
            <p14:sldId id="285"/>
            <p14:sldId id="257"/>
            <p14:sldId id="259"/>
            <p14:sldId id="273"/>
            <p14:sldId id="275"/>
            <p14:sldId id="277"/>
          </p14:sldIdLst>
        </p14:section>
        <p14:section name="Раздел без заголовка" id="{1683E678-DCF0-4C54-998A-2316ADD193CC}">
          <p14:sldIdLst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55" autoAdjust="0"/>
  </p:normalViewPr>
  <p:slideViewPr>
    <p:cSldViewPr>
      <p:cViewPr varScale="1">
        <p:scale>
          <a:sx n="57" d="100"/>
          <a:sy n="57" d="100"/>
        </p:scale>
        <p:origin x="17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12019-64C4-49FB-ADA2-009C7826F25B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A237C-DC6A-4423-BD29-7699654C7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61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МУНИЦИПАЛЬНОЕ БЮДЖЕТНОЕ ОБЩЕОБРАЗОВАТЕЛЬНОЕ УЧРЕЖДЕНИЕ СРЕДНЯЯ ОБЩЕОБРАЗОВАТЕЛЬНАЯ ШКОЛА </a:t>
            </a:r>
            <a:r>
              <a:rPr lang="ru-RU" sz="2200" b="1" dirty="0" err="1"/>
              <a:t>с.Вадинск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800800" cy="216024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ПРИГОТОВЛЕНИЕ ГОРЯЧЕГО ЗАВТРАКА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13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980728"/>
            <a:ext cx="854120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    </a:t>
            </a:r>
            <a:r>
              <a:rPr lang="ru-RU" sz="2400" b="1" i="1" dirty="0" smtClean="0">
                <a:solidFill>
                  <a:srgbClr val="C00000"/>
                </a:solidFill>
              </a:rPr>
              <a:t>Горячее </a:t>
            </a:r>
            <a:r>
              <a:rPr lang="ru-RU" sz="2400" b="1" i="1" dirty="0">
                <a:solidFill>
                  <a:srgbClr val="C00000"/>
                </a:solidFill>
              </a:rPr>
              <a:t>питание детей во время пребывания в школе является одним из важных условий поддержания их здоровья и способности к эффективному </a:t>
            </a:r>
            <a:r>
              <a:rPr lang="ru-RU" sz="2400" b="1" i="1" dirty="0" smtClean="0">
                <a:solidFill>
                  <a:srgbClr val="C00000"/>
                </a:solidFill>
              </a:rPr>
              <a:t>бучению.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Хорошая </a:t>
            </a:r>
            <a:r>
              <a:rPr lang="ru-RU" sz="2400" b="1" i="1" dirty="0">
                <a:solidFill>
                  <a:srgbClr val="C00000"/>
                </a:solidFill>
              </a:rPr>
              <a:t>организация школьного питания ведёт к улучшению показателей уровня здоровья населения, и в первую </a:t>
            </a:r>
            <a:r>
              <a:rPr lang="ru-RU" sz="2400" b="1" i="1" dirty="0" smtClean="0">
                <a:solidFill>
                  <a:srgbClr val="C00000"/>
                </a:solidFill>
              </a:rPr>
              <a:t>очередь  </a:t>
            </a:r>
            <a:r>
              <a:rPr lang="ru-RU" sz="2400" b="1" i="1" dirty="0">
                <a:solidFill>
                  <a:srgbClr val="C00000"/>
                </a:solidFill>
              </a:rPr>
              <a:t>детей, </a:t>
            </a:r>
            <a:r>
              <a:rPr lang="ru-RU" sz="2400" b="1" i="1" dirty="0" smtClean="0">
                <a:solidFill>
                  <a:srgbClr val="C00000"/>
                </a:solidFill>
              </a:rPr>
              <a:t>учитывая</a:t>
            </a:r>
            <a:r>
              <a:rPr lang="ru-RU" sz="2400" b="1" i="1" dirty="0">
                <a:solidFill>
                  <a:srgbClr val="C00000"/>
                </a:solidFill>
              </a:rPr>
              <a:t>,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что </a:t>
            </a:r>
            <a:r>
              <a:rPr lang="ru-RU" sz="2400" b="1" i="1" dirty="0">
                <a:solidFill>
                  <a:srgbClr val="C00000"/>
                </a:solidFill>
              </a:rPr>
              <a:t>в </a:t>
            </a:r>
            <a:r>
              <a:rPr lang="ru-RU" sz="2400" b="1" i="1" dirty="0" smtClean="0">
                <a:solidFill>
                  <a:srgbClr val="C00000"/>
                </a:solidFill>
              </a:rPr>
              <a:t>школе  </a:t>
            </a:r>
            <a:r>
              <a:rPr lang="ru-RU" sz="2400" b="1" i="1" dirty="0">
                <a:solidFill>
                  <a:srgbClr val="C00000"/>
                </a:solidFill>
              </a:rPr>
              <a:t>они проводят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большую часть </a:t>
            </a:r>
            <a:r>
              <a:rPr lang="ru-RU" sz="2400" b="1" i="1" dirty="0">
                <a:solidFill>
                  <a:srgbClr val="C00000"/>
                </a:solidFill>
              </a:rPr>
              <a:t>своего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времени</a:t>
            </a:r>
            <a:r>
              <a:rPr lang="ru-RU" sz="2400" b="1" i="1" dirty="0">
                <a:solidFill>
                  <a:srgbClr val="C00000"/>
                </a:solidFill>
              </a:rPr>
              <a:t>.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   Поэтому </a:t>
            </a:r>
            <a:r>
              <a:rPr lang="ru-RU" sz="2400" b="1" i="1" dirty="0">
                <a:solidFill>
                  <a:srgbClr val="C00000"/>
                </a:solidFill>
              </a:rPr>
              <a:t>питание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является одним </a:t>
            </a:r>
            <a:r>
              <a:rPr lang="ru-RU" sz="2400" b="1" i="1" dirty="0">
                <a:solidFill>
                  <a:srgbClr val="C00000"/>
                </a:solidFill>
              </a:rPr>
              <a:t>из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важных </a:t>
            </a:r>
            <a:r>
              <a:rPr lang="ru-RU" sz="2400" b="1" i="1" dirty="0">
                <a:solidFill>
                  <a:srgbClr val="C00000"/>
                </a:solidFill>
              </a:rPr>
              <a:t>факторов,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определяющих здоровье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подрастающего </a:t>
            </a:r>
            <a:r>
              <a:rPr lang="ru-RU" sz="2400" b="1" i="1" dirty="0">
                <a:solidFill>
                  <a:srgbClr val="C00000"/>
                </a:solidFill>
              </a:rPr>
              <a:t>поколения.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72534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Школьное питание – залог здоровья</a:t>
            </a:r>
            <a:endParaRPr lang="ru-RU" altLang="ru-RU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C:\Users\Данил\Desktop\про столовую\IMG-20211013-WA00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9"/>
          <a:stretch/>
        </p:blipFill>
        <p:spPr bwMode="auto">
          <a:xfrm>
            <a:off x="3707904" y="2966654"/>
            <a:ext cx="5289661" cy="37576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1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593620"/>
              </p:ext>
            </p:extLst>
          </p:nvPr>
        </p:nvGraphicFramePr>
        <p:xfrm>
          <a:off x="539552" y="476672"/>
          <a:ext cx="8229600" cy="245364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b="1" dirty="0">
                          <a:solidFill>
                            <a:srgbClr val="D84C00"/>
                          </a:solidFill>
                          <a:effectLst/>
                        </a:rPr>
                        <a:t>Продукты</a:t>
                      </a:r>
                      <a:endParaRPr lang="ru-RU" dirty="0">
                        <a:effectLst/>
                      </a:endParaRPr>
                    </a:p>
                  </a:txBody>
                  <a:tcPr marL="142875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0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Пшено - 1 стакан (220 г)</a:t>
                      </a: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A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Вода - </a:t>
                      </a:r>
                      <a:r>
                        <a:rPr lang="ru-RU" dirty="0" smtClean="0">
                          <a:effectLst/>
                        </a:rPr>
                        <a:t>1 </a:t>
                      </a:r>
                      <a:r>
                        <a:rPr lang="ru-RU" dirty="0">
                          <a:effectLst/>
                        </a:rPr>
                        <a:t>стакана (500 мл)</a:t>
                      </a: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0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Молоко - </a:t>
                      </a:r>
                      <a:r>
                        <a:rPr lang="ru-RU" dirty="0" smtClean="0">
                          <a:effectLst/>
                        </a:rPr>
                        <a:t>1 </a:t>
                      </a:r>
                      <a:r>
                        <a:rPr lang="ru-RU" dirty="0">
                          <a:effectLst/>
                        </a:rPr>
                        <a:t>стакана (500 мл)</a:t>
                      </a: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A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Соль - 0,5 ч. ложки</a:t>
                      </a: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0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Сахар - 1 ч. ложка (или по вкусу)</a:t>
                      </a: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A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Масло сливочное - по вкусу</a:t>
                      </a: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0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Объект 5" descr="C:\Users\Данил\Desktop\про столовую\столовая фотовидеоролик\IMG_4426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6" t="8041" r="20569"/>
          <a:stretch/>
        </p:blipFill>
        <p:spPr bwMode="auto">
          <a:xfrm>
            <a:off x="683568" y="3212976"/>
            <a:ext cx="4248472" cy="3384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64088" y="3645024"/>
            <a:ext cx="3635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Пшенная каша на молоке - это вкусный и очень полезный завтрак. 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Варить пшенную молочную кашу довольно легко, а получается очень вкусно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34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35896" y="5245121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</a:rPr>
              <a:t>В 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>
                <a:solidFill>
                  <a:srgbClr val="C00000"/>
                </a:solidFill>
              </a:rPr>
              <a:t>кастрюльку наливаем молоко и также </a:t>
            </a:r>
            <a:r>
              <a:rPr lang="ru-RU" sz="2000" b="1" i="1" dirty="0" smtClean="0">
                <a:solidFill>
                  <a:srgbClr val="C00000"/>
                </a:solidFill>
              </a:rPr>
              <a:t>доводим </a:t>
            </a:r>
            <a:r>
              <a:rPr lang="ru-RU" sz="2000" b="1" i="1" dirty="0">
                <a:solidFill>
                  <a:srgbClr val="C00000"/>
                </a:solidFill>
              </a:rPr>
              <a:t>до </a:t>
            </a:r>
            <a:r>
              <a:rPr lang="ru-RU" sz="2000" b="1" i="1" dirty="0" smtClean="0">
                <a:solidFill>
                  <a:srgbClr val="C00000"/>
                </a:solidFill>
              </a:rPr>
              <a:t>кипения. 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4664"/>
            <a:ext cx="6239233" cy="467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7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5" y="4941626"/>
            <a:ext cx="851779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>
                <a:solidFill>
                  <a:srgbClr val="C00000"/>
                </a:solidFill>
              </a:rPr>
              <a:t>Для </a:t>
            </a:r>
            <a:r>
              <a:rPr lang="ru-RU" sz="2000" b="1" i="1" dirty="0" smtClean="0">
                <a:solidFill>
                  <a:srgbClr val="C00000"/>
                </a:solidFill>
              </a:rPr>
              <a:t>начала, </a:t>
            </a:r>
            <a:r>
              <a:rPr lang="ru-RU" sz="2000" b="1" i="1" dirty="0">
                <a:solidFill>
                  <a:srgbClr val="C00000"/>
                </a:solidFill>
              </a:rPr>
              <a:t>очень тщательно промываем пшено под водой, пока она не станет прозрачной, затем </a:t>
            </a:r>
            <a:r>
              <a:rPr lang="ru-RU" sz="2000" b="1" i="1" dirty="0" smtClean="0">
                <a:solidFill>
                  <a:srgbClr val="C00000"/>
                </a:solidFill>
              </a:rPr>
              <a:t>обдаём </a:t>
            </a:r>
            <a:r>
              <a:rPr lang="ru-RU" sz="2000" b="1" i="1" dirty="0">
                <a:solidFill>
                  <a:srgbClr val="C00000"/>
                </a:solidFill>
              </a:rPr>
              <a:t>пшено кипятком, чтобы убрать из него </a:t>
            </a:r>
            <a:r>
              <a:rPr lang="ru-RU" sz="2000" b="1" i="1" dirty="0" smtClean="0">
                <a:solidFill>
                  <a:srgbClr val="C00000"/>
                </a:solidFill>
              </a:rPr>
              <a:t>горечь, выкладываем </a:t>
            </a:r>
            <a:r>
              <a:rPr lang="ru-RU" sz="2000" b="1" i="1" dirty="0">
                <a:solidFill>
                  <a:srgbClr val="C00000"/>
                </a:solidFill>
              </a:rPr>
              <a:t>в кастрюльку промытое пшено. Варим его на медленном огне до полуготовности (15-20 </a:t>
            </a:r>
            <a:r>
              <a:rPr lang="ru-RU" sz="2000" b="1" i="1" dirty="0" smtClean="0">
                <a:solidFill>
                  <a:srgbClr val="C00000"/>
                </a:solidFill>
              </a:rPr>
              <a:t>минут). </a:t>
            </a:r>
            <a:endParaRPr lang="ru-RU" sz="2000" b="1" i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0648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8320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49280" y="4869160"/>
            <a:ext cx="87282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Добавить , </a:t>
            </a:r>
            <a:r>
              <a:rPr lang="ru-RU" b="1" i="1" dirty="0">
                <a:solidFill>
                  <a:srgbClr val="C00000"/>
                </a:solidFill>
              </a:rPr>
              <a:t>сахар и соль. </a:t>
            </a:r>
            <a:r>
              <a:rPr lang="ru-RU" b="1" i="1" dirty="0" smtClean="0">
                <a:solidFill>
                  <a:srgbClr val="C00000"/>
                </a:solidFill>
              </a:rPr>
              <a:t>Перемешать,  довести </a:t>
            </a:r>
            <a:r>
              <a:rPr lang="ru-RU" b="1" i="1" dirty="0">
                <a:solidFill>
                  <a:srgbClr val="C00000"/>
                </a:solidFill>
              </a:rPr>
              <a:t>до кипения. Варить пшённую кашу с молоком на медленном огне, можно под крышкой (только следите, чтобы молоко не убежало), иногда помешивая, до тех пор, пока она не загустеет </a:t>
            </a:r>
            <a:r>
              <a:rPr lang="ru-RU" b="1" i="1" dirty="0" smtClean="0">
                <a:solidFill>
                  <a:srgbClr val="C00000"/>
                </a:solidFill>
              </a:rPr>
              <a:t>(10-15 </a:t>
            </a:r>
            <a:r>
              <a:rPr lang="ru-RU" b="1" i="1" dirty="0">
                <a:solidFill>
                  <a:srgbClr val="C00000"/>
                </a:solidFill>
              </a:rPr>
              <a:t>минут</a:t>
            </a:r>
            <a:r>
              <a:rPr lang="ru-RU" b="1" i="1" dirty="0" smtClean="0">
                <a:solidFill>
                  <a:srgbClr val="C00000"/>
                </a:solidFill>
              </a:rPr>
              <a:t>).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Затем </a:t>
            </a:r>
            <a:r>
              <a:rPr lang="ru-RU" b="1" i="1" dirty="0">
                <a:solidFill>
                  <a:srgbClr val="C00000"/>
                </a:solidFill>
              </a:rPr>
              <a:t>снять с огня и дать молочной пшённой каше настояться минут 10 под крышкой.</a:t>
            </a:r>
          </a:p>
          <a:p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095" y="260648"/>
            <a:ext cx="5688632" cy="426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6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7" y="5448999"/>
            <a:ext cx="7303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Молочная пшенная каша готова!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  Подавать кашу со сливочным маслом.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Приятного аппетита!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6672"/>
            <a:ext cx="5940152" cy="445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433</TotalTime>
  <Words>285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МУНИЦИПАЛЬНОЕ БЮДЖЕТНОЕ ОБЩЕОБРАЗОВАТЕЛЬНОЕ УЧРЕЖДЕНИЕ СРЕДНЯЯ ОБЩЕОБРАЗОВАТЕЛЬНАЯ ШКОЛА с.Вадинск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Danil</dc:creator>
  <cp:lastModifiedBy>Пользователь Windows</cp:lastModifiedBy>
  <cp:revision>40</cp:revision>
  <dcterms:created xsi:type="dcterms:W3CDTF">2021-10-16T06:41:58Z</dcterms:created>
  <dcterms:modified xsi:type="dcterms:W3CDTF">2022-11-10T05:31:56Z</dcterms:modified>
</cp:coreProperties>
</file>